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  <p:sldMasterId id="2147483739" r:id="rId2"/>
  </p:sldMasterIdLst>
  <p:notesMasterIdLst>
    <p:notesMasterId r:id="rId14"/>
  </p:notesMasterIdLst>
  <p:sldIdLst>
    <p:sldId id="257" r:id="rId3"/>
    <p:sldId id="258" r:id="rId4"/>
    <p:sldId id="269" r:id="rId5"/>
    <p:sldId id="262" r:id="rId6"/>
    <p:sldId id="259" r:id="rId7"/>
    <p:sldId id="261" r:id="rId8"/>
    <p:sldId id="263" r:id="rId9"/>
    <p:sldId id="265" r:id="rId10"/>
    <p:sldId id="260" r:id="rId11"/>
    <p:sldId id="268" r:id="rId12"/>
    <p:sldId id="267" r:id="rId13"/>
  </p:sldIdLst>
  <p:sldSz cx="9144000" cy="6858000" type="screen4x3"/>
  <p:notesSz cx="6797675" cy="9928225"/>
  <p:custDataLst>
    <p:tags r:id="rId1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110" d="100"/>
          <a:sy n="110" d="100"/>
        </p:scale>
        <p:origin x="-1632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7B2795-11C7-438E-873E-DB5CC5AC3CC2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3FE147-19AE-49F7-9B07-06DBDC7EA9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18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FE147-19AE-49F7-9B07-06DBDC7EA9E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9123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EEECAA-3C84-430A-95A1-B4F460996DB5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76375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EEECAA-3C84-430A-95A1-B4F460996DB5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0363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EEECAA-3C84-430A-95A1-B4F460996DB5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0721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EEECAA-3C84-430A-95A1-B4F460996DB5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26135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EEECAA-3C84-430A-95A1-B4F460996DB5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65816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EEECAA-3C84-430A-95A1-B4F460996DB5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24136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EEECAA-3C84-430A-95A1-B4F460996DB5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38756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EEECAA-3C84-430A-95A1-B4F460996DB5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64819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EEECAA-3C84-430A-95A1-B4F460996DB5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53291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EEECAA-3C84-430A-95A1-B4F460996DB5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2869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497495C-3F76-406D-A348-F95DEA1F755E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E72A51D-6E27-4018-B421-6C5A9572023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7495C-3F76-406D-A348-F95DEA1F755E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72A51D-6E27-4018-B421-6C5A957202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497495C-3F76-406D-A348-F95DEA1F755E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E72A51D-6E27-4018-B421-6C5A957202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Прямая соединительная линия 13"/>
          <p:cNvCxnSpPr/>
          <p:nvPr userDrawn="1"/>
        </p:nvCxnSpPr>
        <p:spPr>
          <a:xfrm>
            <a:off x="1018" y="5517232"/>
            <a:ext cx="9141968" cy="0"/>
          </a:xfrm>
          <a:prstGeom prst="line">
            <a:avLst/>
          </a:prstGeom>
          <a:ln w="28575" cap="rnd">
            <a:solidFill>
              <a:srgbClr val="EA47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14"/>
          <p:cNvPicPr preferRelativeResize="0">
            <a:picLocks/>
          </p:cNvPicPr>
          <p:nvPr userDrawn="1"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714"/>
                    </a14:imgEffect>
                    <a14:imgEffect>
                      <a14:saturation sat="38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30" y="239842"/>
            <a:ext cx="972000" cy="972000"/>
          </a:xfrm>
          <a:prstGeom prst="rect">
            <a:avLst/>
          </a:prstGeom>
        </p:spPr>
      </p:pic>
      <p:sp>
        <p:nvSpPr>
          <p:cNvPr id="17" name="Прямоугольник 16"/>
          <p:cNvSpPr/>
          <p:nvPr userDrawn="1"/>
        </p:nvSpPr>
        <p:spPr>
          <a:xfrm>
            <a:off x="0" y="5525996"/>
            <a:ext cx="9144000" cy="134076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52425" algn="r"/>
            <a:r>
              <a:rPr lang="ru-RU" sz="1800" dirty="0" smtClean="0">
                <a:solidFill>
                  <a:schemeClr val="bg1"/>
                </a:solidFill>
                <a:latin typeface="Segoe UI Light" panose="020B0502040204020203" pitchFamily="34" charset="0"/>
              </a:rPr>
              <a:t>Сладкова Надежда Михайловна - </a:t>
            </a:r>
            <a:r>
              <a:rPr lang="ru-RU" sz="1800" dirty="0" err="1" smtClean="0">
                <a:solidFill>
                  <a:schemeClr val="bg1"/>
                </a:solidFill>
                <a:latin typeface="Segoe UI Light" panose="020B0502040204020203" pitchFamily="34" charset="0"/>
              </a:rPr>
              <a:t>к.п.н</a:t>
            </a:r>
            <a:r>
              <a:rPr lang="ru-RU" sz="1800" dirty="0" smtClean="0">
                <a:solidFill>
                  <a:schemeClr val="bg1"/>
                </a:solidFill>
                <a:latin typeface="Segoe UI Light" panose="020B0502040204020203" pitchFamily="34" charset="0"/>
              </a:rPr>
              <a:t>., </a:t>
            </a:r>
          </a:p>
          <a:p>
            <a:pPr marL="352425" algn="r"/>
            <a:r>
              <a:rPr lang="ru-RU" sz="1800" dirty="0" smtClean="0">
                <a:solidFill>
                  <a:schemeClr val="bg1"/>
                </a:solidFill>
                <a:latin typeface="Segoe UI Light" panose="020B0502040204020203" pitchFamily="34" charset="0"/>
              </a:rPr>
              <a:t>Директор по развитию </a:t>
            </a:r>
            <a:r>
              <a:rPr lang="ru-RU" sz="1800" dirty="0">
                <a:solidFill>
                  <a:schemeClr val="bg1"/>
                </a:solidFill>
                <a:latin typeface="Segoe UI Light" panose="020B0502040204020203" pitchFamily="34" charset="0"/>
              </a:rPr>
              <a:t>ФГБУ ВНИИ труда Минтруда </a:t>
            </a:r>
            <a:r>
              <a:rPr lang="ru-RU" sz="1800" dirty="0" smtClean="0">
                <a:solidFill>
                  <a:schemeClr val="bg1"/>
                </a:solidFill>
                <a:latin typeface="Segoe UI Light" panose="020B0502040204020203" pitchFamily="34" charset="0"/>
              </a:rPr>
              <a:t>России</a:t>
            </a:r>
            <a:endParaRPr lang="ru-RU" sz="1800" dirty="0">
              <a:solidFill>
                <a:schemeClr val="bg1"/>
              </a:solidFill>
            </a:endParaRPr>
          </a:p>
        </p:txBody>
      </p:sp>
      <p:cxnSp>
        <p:nvCxnSpPr>
          <p:cNvPr id="18" name="Прямая соединительная линия 17"/>
          <p:cNvCxnSpPr/>
          <p:nvPr userDrawn="1"/>
        </p:nvCxnSpPr>
        <p:spPr>
          <a:xfrm>
            <a:off x="0" y="5517232"/>
            <a:ext cx="9144000" cy="0"/>
          </a:xfrm>
          <a:prstGeom prst="line">
            <a:avLst/>
          </a:prstGeom>
          <a:ln w="28575" cap="rnd">
            <a:solidFill>
              <a:srgbClr val="EA47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99810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79D2E56-3AE7-4A18-87D5-FD4E649BDD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3D6DE43-19CA-46ED-BA3F-1C89503631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9D2E56-3AE7-4A18-87D5-FD4E649BDD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D6DE43-19CA-46ED-BA3F-1C89503631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79D2E56-3AE7-4A18-87D5-FD4E649BDD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3D6DE43-19CA-46ED-BA3F-1C89503631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9D2E56-3AE7-4A18-87D5-FD4E649BDD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D6DE43-19CA-46ED-BA3F-1C89503631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9D2E56-3AE7-4A18-87D5-FD4E649BDD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D6DE43-19CA-46ED-BA3F-1C89503631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9D2E56-3AE7-4A18-87D5-FD4E649BDD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D6DE43-19CA-46ED-BA3F-1C89503631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79D2E56-3AE7-4A18-87D5-FD4E649BDD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D6DE43-19CA-46ED-BA3F-1C89503631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7495C-3F76-406D-A348-F95DEA1F755E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72A51D-6E27-4018-B421-6C5A957202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9D2E56-3AE7-4A18-87D5-FD4E649BDD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D6DE43-19CA-46ED-BA3F-1C89503631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9D2E56-3AE7-4A18-87D5-FD4E649BDD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D6DE43-19CA-46ED-BA3F-1C89503631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9D2E56-3AE7-4A18-87D5-FD4E649BDD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D6DE43-19CA-46ED-BA3F-1C89503631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79D2E56-3AE7-4A18-87D5-FD4E649BDD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3D6DE43-19CA-46ED-BA3F-1C89503631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0" y="0"/>
            <a:ext cx="9144000" cy="95408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" name="Прямая соединительная линия 2"/>
          <p:cNvCxnSpPr/>
          <p:nvPr userDrawn="1"/>
        </p:nvCxnSpPr>
        <p:spPr>
          <a:xfrm>
            <a:off x="0" y="954088"/>
            <a:ext cx="9144000" cy="0"/>
          </a:xfrm>
          <a:prstGeom prst="line">
            <a:avLst/>
          </a:prstGeom>
          <a:ln w="28575" cap="rnd">
            <a:solidFill>
              <a:srgbClr val="EA47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3"/>
          <p:cNvPicPr preferRelativeResize="0">
            <a:picLocks noChangeAspect="1"/>
          </p:cNvPicPr>
          <p:nvPr userDrawn="1"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" y="36000"/>
            <a:ext cx="864000" cy="864000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>
          <a:xfrm>
            <a:off x="6902450" y="6448429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DF8F2-80AF-4C4F-9C70-23A354CF726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855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Прямая соединительная линия 13"/>
          <p:cNvCxnSpPr/>
          <p:nvPr userDrawn="1"/>
        </p:nvCxnSpPr>
        <p:spPr>
          <a:xfrm>
            <a:off x="1018" y="5517232"/>
            <a:ext cx="9141968" cy="0"/>
          </a:xfrm>
          <a:prstGeom prst="line">
            <a:avLst/>
          </a:prstGeom>
          <a:ln w="28575" cap="rnd">
            <a:solidFill>
              <a:srgbClr val="EA47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14"/>
          <p:cNvPicPr preferRelativeResize="0">
            <a:picLocks/>
          </p:cNvPicPr>
          <p:nvPr userDrawn="1"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714"/>
                    </a14:imgEffect>
                    <a14:imgEffect>
                      <a14:saturation sat="38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30" y="239842"/>
            <a:ext cx="972000" cy="972000"/>
          </a:xfrm>
          <a:prstGeom prst="rect">
            <a:avLst/>
          </a:prstGeom>
        </p:spPr>
      </p:pic>
      <p:sp>
        <p:nvSpPr>
          <p:cNvPr id="17" name="Прямоугольник 16"/>
          <p:cNvSpPr/>
          <p:nvPr userDrawn="1"/>
        </p:nvSpPr>
        <p:spPr>
          <a:xfrm>
            <a:off x="0" y="5525996"/>
            <a:ext cx="9144000" cy="134076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52425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+mn-cs"/>
              </a:rPr>
              <a:t>Сладкова Надежда Михайловна -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+mn-cs"/>
              </a:rPr>
              <a:t>к.п.н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+mn-cs"/>
              </a:rPr>
              <a:t>., </a:t>
            </a:r>
          </a:p>
          <a:p>
            <a:pPr marL="352425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+mn-cs"/>
              </a:rPr>
              <a:t>Директор по развитию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+mn-cs"/>
              </a:rPr>
              <a:t>ФГБУ ВНИИ труда Минтруда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+mn-cs"/>
              </a:rPr>
              <a:t>России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" name="Прямая соединительная линия 17"/>
          <p:cNvCxnSpPr/>
          <p:nvPr userDrawn="1"/>
        </p:nvCxnSpPr>
        <p:spPr>
          <a:xfrm>
            <a:off x="0" y="5517232"/>
            <a:ext cx="9144000" cy="0"/>
          </a:xfrm>
          <a:prstGeom prst="line">
            <a:avLst/>
          </a:prstGeom>
          <a:ln w="28575" cap="rnd">
            <a:solidFill>
              <a:srgbClr val="EA47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246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497495C-3F76-406D-A348-F95DEA1F755E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E72A51D-6E27-4018-B421-6C5A9572023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7495C-3F76-406D-A348-F95DEA1F755E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72A51D-6E27-4018-B421-6C5A957202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7495C-3F76-406D-A348-F95DEA1F755E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72A51D-6E27-4018-B421-6C5A957202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7495C-3F76-406D-A348-F95DEA1F755E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72A51D-6E27-4018-B421-6C5A957202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497495C-3F76-406D-A348-F95DEA1F755E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72A51D-6E27-4018-B421-6C5A957202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7495C-3F76-406D-A348-F95DEA1F755E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72A51D-6E27-4018-B421-6C5A957202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7495C-3F76-406D-A348-F95DEA1F755E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72A51D-6E27-4018-B421-6C5A9572023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497495C-3F76-406D-A348-F95DEA1F755E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E72A51D-6E27-4018-B421-6C5A9572023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687" r:id="rId12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5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497495C-3F76-406D-A348-F95DEA1F755E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E72A51D-6E27-4018-B421-6C5A9572023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  <p:sldLayoutId id="2147483673" r:id="rId13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1122363"/>
            <a:ext cx="7772400" cy="2387600"/>
          </a:xfrm>
        </p:spPr>
        <p:txBody>
          <a:bodyPr>
            <a:normAutofit/>
          </a:bodyPr>
          <a:lstStyle/>
          <a:p>
            <a:r>
              <a:rPr lang="ru-RU" dirty="0" smtClean="0"/>
              <a:t>Нормативные основы государственной гражданской службы в Российской Федерации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0" y="5547360"/>
            <a:ext cx="9144000" cy="36933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0" y="5547360"/>
            <a:ext cx="9144000" cy="120032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525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3982077"/>
              </p:ext>
            </p:extLst>
          </p:nvPr>
        </p:nvGraphicFramePr>
        <p:xfrm>
          <a:off x="1" y="976313"/>
          <a:ext cx="9143999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7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532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147887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Об утверждении единой методики проведения конкурсов на замещение вакантных должностей государственной гражданской службы Российской Федерации и включение в кадровый резерв государственных органов</a:t>
                      </a:r>
                      <a:endParaRPr lang="ru-RU" sz="1200" b="1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Единая методика, предлагаемая к утверждению проектом постановления, содержит типовую процедуру проведения конкурсов с описанием методов оценки.</a:t>
                      </a:r>
                    </a:p>
                    <a:p>
                      <a:r>
                        <a:rPr lang="ru-RU" sz="1200" b="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В целях обеспечения в государственных органах единообразия при формировании документов, необходимых для проведения и подведения итогов конкурсов, к единой методике прилагается пакет соответствующих документов (форма объявления о конкурсе, форма заявления на участие в конкурсе и другие).</a:t>
                      </a:r>
                    </a:p>
                    <a:p>
                      <a:pPr rtl="0"/>
                      <a:endParaRPr lang="ru-RU" sz="1200" b="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85204501"/>
                  </a:ext>
                </a:extLst>
              </a:tr>
              <a:tr h="270117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О</a:t>
                      </a:r>
                      <a:r>
                        <a:rPr lang="ru-RU" sz="1200" b="1" kern="1200" baseline="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профессиональном развитии государственных гражданских служащих Российской Федерации</a:t>
                      </a:r>
                      <a:endParaRPr lang="ru-RU" sz="1200" b="1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200" b="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Устанавливает порядок организации мероприятий по профессиональному развитию </a:t>
                      </a:r>
                    </a:p>
                    <a:p>
                      <a:pPr rtl="0"/>
                      <a:r>
                        <a:rPr lang="ru-RU" sz="1200" b="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государственных гражданских служащих Российской Федерации.</a:t>
                      </a:r>
                    </a:p>
                    <a:p>
                      <a:pPr rtl="0"/>
                      <a:r>
                        <a:rPr lang="ru-RU" sz="1200" b="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Под профессиональным развитием гражданского служащего подразумевается:</a:t>
                      </a:r>
                    </a:p>
                    <a:p>
                      <a:pPr marL="28575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дополнительное профессиональное образование – профессиональная переподготовка и повышение квалификации, в том числе на основе государственного образовательного сертификата на дополнительное профессиональное образование гражданского служащего;</a:t>
                      </a:r>
                    </a:p>
                    <a:p>
                      <a:pPr marL="28575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иные мероприятия по профессиональному развитию.</a:t>
                      </a:r>
                    </a:p>
                    <a:p>
                      <a:pPr rtl="0"/>
                      <a:r>
                        <a:rPr lang="ru-RU" sz="1200" b="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Принятие законопроекта позволит внедрить более гибкую систему оперативного получения или обновления знаний. Произойдет переход от системы дополнительного профессионального образования государственных гражданских служащих к системе их непрерывного профессионального развития, которая будет предусматривать как получение дополнительного профобразования, так и участие в иных мероприятиях образовательного характера (семинарах, тренингах, мастер-классах и других мероприятиях) и мероприятиях по обмену опытом.</a:t>
                      </a:r>
                      <a:endParaRPr lang="ru-RU" sz="1200" b="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02032608"/>
                  </a:ext>
                </a:extLst>
              </a:tr>
            </a:tbl>
          </a:graphicData>
        </a:graphic>
      </p:graphicFrame>
      <p:sp>
        <p:nvSpPr>
          <p:cNvPr id="14" name="Заголовок"/>
          <p:cNvSpPr>
            <a:spLocks noGrp="1"/>
          </p:cNvSpPr>
          <p:nvPr>
            <p:ph type="title" idx="4294967295"/>
          </p:nvPr>
        </p:nvSpPr>
        <p:spPr>
          <a:xfrm>
            <a:off x="3730625" y="-474663"/>
            <a:ext cx="5413375" cy="1136651"/>
          </a:xfrm>
        </p:spPr>
        <p:txBody>
          <a:bodyPr anchor="b">
            <a:normAutofit/>
          </a:bodyPr>
          <a:lstStyle/>
          <a:p>
            <a:pPr algn="r"/>
            <a:r>
              <a:rPr lang="ru-RU" sz="3600" dirty="0" smtClean="0">
                <a:solidFill>
                  <a:schemeClr val="bg1"/>
                </a:solidFill>
              </a:rPr>
              <a:t>Законопроекты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8546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7163464"/>
              </p:ext>
            </p:extLst>
          </p:nvPr>
        </p:nvGraphicFramePr>
        <p:xfrm>
          <a:off x="1" y="976313"/>
          <a:ext cx="9143999" cy="4478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103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1729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215317"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ru-RU" sz="1200" b="1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Об унификации</a:t>
                      </a:r>
                      <a:r>
                        <a:rPr lang="ru-RU" sz="1200" b="1" kern="1200" baseline="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системы ограничений, связанных с получением почетных и специальных званий, наград и иных знаков отличия</a:t>
                      </a:r>
                      <a:endParaRPr lang="ru-RU" sz="1200" b="1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Предусматривается приведение положений федеральных законов и Трудового кодекса в соответствие с положениями общего ограничения на получение званий, наград и иных знаков отличия, предусмотренного для лиц, замещающих государственные и муниципальные должности. Установление единой системы ограничений на принятие званий, наград и иных знаков отличия будет способствовать предупреждению коррупции и совершенствованию антикоррупционных стандартов.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В развитие разработанных законопроектов планируется подготовить проект указа Президента России, которым будут регламентированы процедурные вопросы получения разрешения на принятие званий и наград</a:t>
                      </a: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87503510"/>
                  </a:ext>
                </a:extLst>
              </a:tr>
              <a:tr h="2215317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О защите лиц, уведомивших о коррупционных правонарушениях</a:t>
                      </a: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Документ направлен на защиту государством лиц, уведомивших работодателя, органы прокуратуры или другие государственные органы о коррупционных правонарушениях. Законопроектом предусматривается защита от неправомерного увольнения, а также от иных ущемлений прав и законных интересов лица, уведомившего о коррупционном правонарушении, в течение двух лет с даты регистрации уведомления.</a:t>
                      </a:r>
                    </a:p>
                    <a:p>
                      <a:r>
                        <a:rPr lang="ru-RU" sz="1200" b="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Проектом закона устанавливается, что решение об увольнении, переводе на иную должность, привлечении к дисциплинарной ответственности может быть принято к указанному лицу только после рассмотрения данного вопроса на заседании комиссии по соблюдению требований к служебному поведению и урегулированию конфликта интересов или иного коллегиального органа образованного работодателем. Также законопроект содержит нормы об обеспечении конфиденциальности сведений, содержащихся в уведомлении лица, сообщившего о коррупционном правонарушении, и возможности получения бесплатной юридической помощи.</a:t>
                      </a:r>
                      <a:endParaRPr lang="ru-RU" sz="1200" b="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55484835"/>
                  </a:ext>
                </a:extLst>
              </a:tr>
            </a:tbl>
          </a:graphicData>
        </a:graphic>
      </p:graphicFrame>
      <p:sp>
        <p:nvSpPr>
          <p:cNvPr id="14" name="Заголовок"/>
          <p:cNvSpPr>
            <a:spLocks noGrp="1"/>
          </p:cNvSpPr>
          <p:nvPr>
            <p:ph type="title" idx="4294967295"/>
          </p:nvPr>
        </p:nvSpPr>
        <p:spPr>
          <a:xfrm>
            <a:off x="3730625" y="-160338"/>
            <a:ext cx="5413375" cy="1136651"/>
          </a:xfrm>
        </p:spPr>
        <p:txBody>
          <a:bodyPr anchor="b">
            <a:normAutofit/>
          </a:bodyPr>
          <a:lstStyle/>
          <a:p>
            <a:pPr algn="r"/>
            <a:r>
              <a:rPr lang="ru-RU" sz="3600" dirty="0" smtClean="0">
                <a:solidFill>
                  <a:schemeClr val="bg1"/>
                </a:solidFill>
              </a:rPr>
              <a:t>Законопроекты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4368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5575787"/>
              </p:ext>
            </p:extLst>
          </p:nvPr>
        </p:nvGraphicFramePr>
        <p:xfrm>
          <a:off x="146649" y="215751"/>
          <a:ext cx="8617789" cy="64524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44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623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542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Конституция Российской Федерации (принята всенародным голосованием 12.12.1993, с учетом поправок, внесенных 30.12.2008, </a:t>
                      </a:r>
                      <a:r>
                        <a:rPr lang="en-US" sz="12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30.12.2008</a:t>
                      </a:r>
                      <a:r>
                        <a:rPr lang="ru-RU" sz="12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, 05.02.2014,</a:t>
                      </a:r>
                      <a:r>
                        <a:rPr lang="ru-RU" sz="1200" b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 </a:t>
                      </a:r>
                      <a:r>
                        <a:rPr lang="ru-RU" sz="12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21.07.2014 </a:t>
                      </a:r>
                      <a:r>
                        <a:rPr lang="en-US" sz="12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N 11-</a:t>
                      </a:r>
                      <a:r>
                        <a:rPr lang="ru-RU" sz="12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ФКЗ)</a:t>
                      </a: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Главный закон страны, гарант соблюдения прав и свобод человека и гражданина в стране. Провозглашает главные принципы действия законодательства на территории всего государства.</a:t>
                      </a:r>
                      <a:endParaRPr lang="ru-RU" sz="1200" b="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3239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Федеральный закон от 27 мая 2003 г. №58-ФЗ «О системе государственной гражданской службы Российской Федерации» </a:t>
                      </a:r>
                      <a:endParaRPr lang="ru-RU" sz="1200" b="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Определяет правовые и организационные основы системы государственной службы РФ, которую образуют три вида федеральной государственной службы (федеральная государственная гражданская служба, военная служба, правоохранительная служба) и государственная гражданская служба субъектов РФ.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Даны определения федеральной государственной службы и ее видов, государственной гражданской службы субъектов РФ, а также федерального государственного служащего и государственного гражданского служащего субъекта РФ.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Определяются цели создания системы управления государственной службой на федеральном и региональном уровне, источники финансирования федеральной государственной службы и государственной гражданской службы субъектов РФ.</a:t>
                      </a: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55740293"/>
                  </a:ext>
                </a:extLst>
              </a:tr>
              <a:tr h="15859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Федеральный закон от 27 июля 2004 года № 79-ФЗ «О государственной   гражданской службе Российской Федерации»</a:t>
                      </a:r>
                      <a:endParaRPr lang="ru-RU" sz="1200" b="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Устанавливает правовые, организационные и финансово-экономические основы государственной гражданской службы РФ. Регулирует отношения, которые непосредственно связаны с государственной гражданской службой. Определяет условия формирования кадрового состава государственной службы, поступления на государственную службу и ее прохождения, присвоения классных чинов т.д.</a:t>
                      </a: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797589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4955772"/>
              </p:ext>
            </p:extLst>
          </p:nvPr>
        </p:nvGraphicFramePr>
        <p:xfrm>
          <a:off x="0" y="709612"/>
          <a:ext cx="9144000" cy="5881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131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9268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8160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Указ Президента РФ от 31.12.2005 N 1574 (ред. от 23.08.2017) «О Реестре должностей Федеральной государственной гражданской службы»</a:t>
                      </a:r>
                      <a:endParaRPr lang="ru-RU" sz="1600" b="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Утверждает Реестр должностей федеральной государственной гражданской службы, в соответствии с которым устанавливаются наименования должностей федеральной государственной гражданской службы в федеральных государственных органах или их аппаратах.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Определены случаи, в которых допускается двойное наименование должности федеральной государственной гражданской службы.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Предусматривается четыре категории должности (руководители, помощники (советники), специалисты и обеспечивающие специалисты) и пять групп должностей (высшая, главная, ведущая, старшая и младшая).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Каждой должности, включенной в Реестр, присвоен регистрационный номер (код).</a:t>
                      </a: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638409"/>
                  </a:ext>
                </a:extLst>
              </a:tr>
              <a:tr h="30656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Указ Президента РФ от 12 августа 2002 г. N 885 "Об утверждении общих принципов служебного поведения государственных служащих" (с изменениями и дополнениями)</a:t>
                      </a: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Общие принципы представляют собой основы поведения государственных служащих, которыми им надлежит руководствоваться при исполнении должностных (служебных) обязанностей. Государственные служащие призваны исключать действия, связанные с влиянием каких-либо личных, имущественных и иных интересов, препятствующих добросовестному исполнению должностных обязанностей, проявлять корректность и внимательность в обращении с гражданами и представителями организаций. Кроме того, государственные служащие должны воздерживаться от поведения, которое могло бы вызвать сомнение в объективном исполнении ими должностных обязанностей, а также избегать конфликтных ситуаций, способных нанести ущерб репутации или авторитету государственного органа и др.</a:t>
                      </a: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3618099"/>
                  </a:ext>
                </a:extLst>
              </a:tr>
            </a:tbl>
          </a:graphicData>
        </a:graphic>
      </p:graphicFrame>
      <p:sp>
        <p:nvSpPr>
          <p:cNvPr id="14" name="Заголовок"/>
          <p:cNvSpPr>
            <a:spLocks noGrp="1"/>
          </p:cNvSpPr>
          <p:nvPr>
            <p:ph type="title" idx="4294967295"/>
          </p:nvPr>
        </p:nvSpPr>
        <p:spPr>
          <a:xfrm>
            <a:off x="3730625" y="-360363"/>
            <a:ext cx="5413375" cy="1136651"/>
          </a:xfrm>
        </p:spPr>
        <p:txBody>
          <a:bodyPr anchor="b">
            <a:normAutofit/>
          </a:bodyPr>
          <a:lstStyle/>
          <a:p>
            <a:pPr algn="r"/>
            <a:r>
              <a:rPr lang="ru-RU" dirty="0" smtClean="0">
                <a:solidFill>
                  <a:schemeClr val="bg1"/>
                </a:solidFill>
              </a:rPr>
              <a:t>Общие вопросы</a:t>
            </a:r>
            <a:endParaRPr lang="ru-RU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052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785909"/>
              </p:ext>
            </p:extLst>
          </p:nvPr>
        </p:nvGraphicFramePr>
        <p:xfrm>
          <a:off x="614149" y="1118734"/>
          <a:ext cx="8215952" cy="52490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159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0535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Указ Президента Российской Федерации от 07 мая 2012 года № 601 «Об основных направлениях совершенствования системы государственного управления»</a:t>
                      </a:r>
                      <a:endParaRPr lang="ru-RU" sz="18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535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Указ Президента РФ от 11 августа 2016 г. N 403</a:t>
                      </a:r>
                      <a:br>
                        <a:rPr lang="ru-RU" sz="18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</a:br>
                      <a:r>
                        <a:rPr lang="ru-RU" sz="18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"Об Основных направлениях развития государственной гражданской службы Российской Федерации на 2016 - 2018 годы"</a:t>
                      </a:r>
                      <a:endParaRPr lang="ru-RU" sz="18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3776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Распоряжение Правительства РФ от 12.09.2016 N 1919-р «Об утверждении плана мероприятий ("дорожной карты") по реализации Основных направлений развития государственной гражданской службы Российской Федерации на 2016 - 2018 годы", утв. Указом Президента РФ от 11.08.2016 N 403»</a:t>
                      </a:r>
                      <a:endParaRPr lang="ru-RU" sz="18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638409"/>
                  </a:ext>
                </a:extLst>
              </a:tr>
              <a:tr h="17018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ПРИОРИТЕТНАЯ ПРОГРАММА «РЕФОРМА КОНТРОЛЬНОЙ И НАДЗОРНОЙ ДЕЯТЕЛЬНОСТИ», утверждена 21 декабря 2016 года президиумом Совета при Президенте Российской Федерации по стратегическому развитию и приоритетным проектам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39264890"/>
                  </a:ext>
                </a:extLst>
              </a:tr>
            </a:tbl>
          </a:graphicData>
        </a:graphic>
      </p:graphicFrame>
      <p:sp>
        <p:nvSpPr>
          <p:cNvPr id="14" name="Заголовок"/>
          <p:cNvSpPr>
            <a:spLocks noGrp="1"/>
          </p:cNvSpPr>
          <p:nvPr>
            <p:ph type="title" idx="4294967295"/>
          </p:nvPr>
        </p:nvSpPr>
        <p:spPr>
          <a:xfrm>
            <a:off x="1320800" y="-119063"/>
            <a:ext cx="7823200" cy="1136651"/>
          </a:xfrm>
        </p:spPr>
        <p:txBody>
          <a:bodyPr anchor="b">
            <a:normAutofit fontScale="90000"/>
          </a:bodyPr>
          <a:lstStyle/>
          <a:p>
            <a:pPr algn="r"/>
            <a:r>
              <a:rPr lang="ru-RU" dirty="0" smtClean="0">
                <a:solidFill>
                  <a:schemeClr val="bg1"/>
                </a:solidFill>
              </a:rPr>
              <a:t>О стратегии развития государственной службы</a:t>
            </a:r>
            <a:endParaRPr lang="ru-RU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0631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6429186"/>
              </p:ext>
            </p:extLst>
          </p:nvPr>
        </p:nvGraphicFramePr>
        <p:xfrm>
          <a:off x="0" y="587196"/>
          <a:ext cx="8972550" cy="2413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725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413179"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Указ Президента РФ №112 от 01.02.2005</a:t>
                      </a:r>
                      <a:r>
                        <a:rPr lang="ru-RU" sz="1200" b="0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 г.</a:t>
                      </a:r>
                      <a:r>
                        <a:rPr lang="ru-RU" sz="12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 «О конкурсе на замещение вакантной должности государственной гражданской службы Российской Федерации» (с изменениями и дополнениями)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  <a:p>
                      <a:pPr marL="171450" indent="-17145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2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Указ Президента Российской Федерации от 16 января 2017 г. № 16 "О квалификационных требованиях к стажу государственной гражданской службы или стажу работы по специальности, направлению подготовки, который необходим для замещения должностей федеральной государственной гражданской службы" </a:t>
                      </a:r>
                    </a:p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  <a:p>
                      <a:pPr marL="171450" indent="-17145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2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Распоряжение Правительства Российской Федерации от 26 мая 2005 г. № 667-р «Об утверждении формы анкеты для участия в конкурсе на замещение вакантной должности государственной гражданской службы Российской Федерации»</a:t>
                      </a:r>
                    </a:p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Указ Президента РФ от 01.03.2017 N 96 (ред. от 10.09.2017) "Об утверждении Положения о кадровом резерве федерального государственного органа"</a:t>
                      </a:r>
                      <a:endParaRPr lang="ru-RU" sz="12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Заголовок"/>
          <p:cNvSpPr>
            <a:spLocks noGrp="1"/>
          </p:cNvSpPr>
          <p:nvPr>
            <p:ph type="title" idx="4294967295"/>
          </p:nvPr>
        </p:nvSpPr>
        <p:spPr>
          <a:xfrm>
            <a:off x="3895725" y="-381000"/>
            <a:ext cx="5067300" cy="950914"/>
          </a:xfrm>
        </p:spPr>
        <p:txBody>
          <a:bodyPr anchor="b">
            <a:noAutofit/>
          </a:bodyPr>
          <a:lstStyle/>
          <a:p>
            <a:pPr algn="r"/>
            <a:r>
              <a:rPr lang="ru-RU" sz="4000" dirty="0" smtClean="0">
                <a:solidFill>
                  <a:schemeClr val="bg1"/>
                </a:solidFill>
              </a:rPr>
              <a:t/>
            </a:r>
            <a:br>
              <a:rPr lang="ru-RU" sz="4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Формирование кадрового состава </a:t>
            </a:r>
            <a:endParaRPr lang="ru-RU" sz="2000" dirty="0">
              <a:solidFill>
                <a:schemeClr val="bg1"/>
              </a:solidFill>
            </a:endParaRPr>
          </a:p>
        </p:txBody>
      </p:sp>
      <p:graphicFrame>
        <p:nvGraphicFramePr>
          <p:cNvPr id="4" name="Таблица 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3994339"/>
              </p:ext>
            </p:extLst>
          </p:nvPr>
        </p:nvGraphicFramePr>
        <p:xfrm>
          <a:off x="191408" y="2899547"/>
          <a:ext cx="8762092" cy="3291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620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088866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Указ № 419 «О внесении изменений в Положение о конкурсе на замещение вакантной должности государственной гражданской службы Российской Федерации, утвержденное Указом Президента Российской Федерации от 1 февраля 2005 г. № 112, и Положение о кадровом резерве федерального государственного органа, утвержденное Указом Президента Российской Федерации от 1 марта 2017 г. № 96».</a:t>
                      </a: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88866"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ru-RU" sz="12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Постановление Правительства РФ от 19 сентября 2013 г. N 822 "Об утверждении Правил предоставления государственному гражданскому служащему в случае отсутствия вакантных должностей в государственном органе, в котором сокращаются должности государственной гражданской службы, или государственном органе, которому переданы функции упраздненного государственного органа, вакантной должности государственной гражданской службы в иных государственных органах" (с изменениями и дополнениями)</a:t>
                      </a: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6986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Федеральный закон от 6 декабря 2011 г. № 395-ФЗ "О внесении изменений в отдельные законодательные акты Российской Федерации в связи с введением ротации на государственной гражданской службе"</a:t>
                      </a:r>
                      <a:endParaRPr lang="ru-RU" sz="12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68782493"/>
                  </a:ext>
                </a:extLst>
              </a:tr>
              <a:tr h="556986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Указ Президента РФ «Об утверждении Положения о персональных данных государственного гражданского служащего Российской Федерации и ведении его личного дела»</a:t>
                      </a: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14488777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571731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5407705"/>
              </p:ext>
            </p:extLst>
          </p:nvPr>
        </p:nvGraphicFramePr>
        <p:xfrm>
          <a:off x="0" y="976313"/>
          <a:ext cx="9067800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67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55626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Указ Президента РФ от 01 февраля 2005 года № 110 «О проведении аттестации государственных гражданских служащих Российской Федерации» </a:t>
                      </a:r>
                      <a:endParaRPr lang="ru-RU" sz="1400" b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Указ Президента РФ</a:t>
                      </a:r>
                      <a:r>
                        <a:rPr lang="ru-RU" sz="1400" b="0" kern="1200" baseline="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 №111 от 01.02.2005 г. </a:t>
                      </a: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 «О порядке сдачи квалификационного экзамена государственными гражданскими служащими Российской Федерации и оценки их знаний, навыков и умений (профессионального уровня)» (С изменениями и дополнениями)</a:t>
                      </a:r>
                      <a:endParaRPr lang="ru-RU" sz="1400" b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Указ Президента РФ «О порядке присвоения и сохранения классных чинов государственной гражданской службы Российской Федерации федеральным государственным гражданским служащим»</a:t>
                      </a:r>
                      <a:endParaRPr lang="ru-RU" sz="1400" b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55740293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Указ Президента РФ «О перечне должностей, периоды службы (работы) в которых включаются в стаж государственной гражданской службы для назначения пенсии за выслугу лет федеральных государственных гражданских служащих»</a:t>
                      </a:r>
                      <a:endParaRPr lang="ru-RU" sz="1400" b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3618099"/>
                  </a:ext>
                </a:extLst>
              </a:tr>
            </a:tbl>
          </a:graphicData>
        </a:graphic>
      </p:graphicFrame>
      <p:sp>
        <p:nvSpPr>
          <p:cNvPr id="14" name="Заголовок"/>
          <p:cNvSpPr>
            <a:spLocks noGrp="1"/>
          </p:cNvSpPr>
          <p:nvPr>
            <p:ph type="title" idx="4294967295"/>
          </p:nvPr>
        </p:nvSpPr>
        <p:spPr>
          <a:xfrm>
            <a:off x="1770063" y="0"/>
            <a:ext cx="7373937" cy="976313"/>
          </a:xfrm>
        </p:spPr>
        <p:txBody>
          <a:bodyPr anchor="b">
            <a:normAutofit fontScale="90000"/>
          </a:bodyPr>
          <a:lstStyle/>
          <a:p>
            <a:pPr algn="r"/>
            <a:r>
              <a:rPr lang="ru-RU" sz="3600" dirty="0" smtClean="0">
                <a:solidFill>
                  <a:schemeClr val="bg1"/>
                </a:solidFill>
              </a:rPr>
              <a:t>Оценка и аттестация. Профессиональное развитие</a:t>
            </a:r>
            <a:endParaRPr lang="ru-RU" sz="3600" dirty="0">
              <a:solidFill>
                <a:schemeClr val="bg1"/>
              </a:solidFill>
            </a:endParaRPr>
          </a:p>
        </p:txBody>
      </p:sp>
      <p:graphicFrame>
        <p:nvGraphicFramePr>
          <p:cNvPr id="4" name="Таблица 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1076678"/>
              </p:ext>
            </p:extLst>
          </p:nvPr>
        </p:nvGraphicFramePr>
        <p:xfrm>
          <a:off x="0" y="4047173"/>
          <a:ext cx="9144000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670941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Указ Президента Российской Федерации от 28 декабря 2006 г. N 1474 «О дополнительном профессиональном образовании государственных гражданских служащих Российской Федерации» (С изменениями и дополнениями)</a:t>
                      </a:r>
                      <a:endParaRPr lang="ru-RU" sz="1400" b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82155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Постановление Правительства РФ от 6 мая 2008 г. N 362 «Об утверждении государственных требований к профессиональной переподготовке и повышению квалификации государственных гражданских служащих Российской Федерации» </a:t>
                      </a: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21236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Федеральный закон от 29 декабря 2012 г. № 273-ФЗ «Об образовании в Российской Федерации»</a:t>
                      </a: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02895403"/>
                  </a:ext>
                </a:extLst>
              </a:tr>
              <a:tr h="875418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Порядок применения организациями, осуществляющими образовательную деятельность, электронного обучения, дистанционных образовательных технологий при реализации образовательных программ, утвержденный приказом Министерства образования и науки Российской Федерации от 9 января 2014 г. № 2</a:t>
                      </a: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27877574"/>
                  </a:ext>
                </a:extLst>
              </a:tr>
            </a:tbl>
          </a:graphicData>
        </a:graphic>
      </p:graphicFrame>
      <p:cxnSp>
        <p:nvCxnSpPr>
          <p:cNvPr id="3" name="Прямая соединительная линия 2"/>
          <p:cNvCxnSpPr/>
          <p:nvPr/>
        </p:nvCxnSpPr>
        <p:spPr>
          <a:xfrm>
            <a:off x="0" y="3932873"/>
            <a:ext cx="914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22955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0905132"/>
              </p:ext>
            </p:extLst>
          </p:nvPr>
        </p:nvGraphicFramePr>
        <p:xfrm>
          <a:off x="0" y="1237568"/>
          <a:ext cx="9144000" cy="2547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653006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Указ Президента РФ от 19 ноября 2007 года № 1532 «Об исчислении стажа государственной гражданской службы Российской Федерации для установления государственным гражданским служащим Российской Федерации ежемесячной надбавки к должностному окладу за выслугу лет на государственной гражданской службе Российской Федерации, определения продолжительности ежегодного дополнительного оплачиваемого отпуска за выслугу лет и размера поощрений за безупречную и эффективную государственную гражданскую службу Российской Федерации» </a:t>
                      </a:r>
                      <a:endParaRPr lang="ru-RU" sz="1400" b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94477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Указ Президента РФ «О перечне должностей, периоды службы (работы) в которых включаются в стаж государственной гражданской службы для назначения пенсии за выслугу лет федеральных государственных гражданских служащих»</a:t>
                      </a:r>
                      <a:endParaRPr lang="ru-RU" sz="1400" b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3618099"/>
                  </a:ext>
                </a:extLst>
              </a:tr>
            </a:tbl>
          </a:graphicData>
        </a:graphic>
      </p:graphicFrame>
      <p:sp>
        <p:nvSpPr>
          <p:cNvPr id="14" name="Заголовок"/>
          <p:cNvSpPr>
            <a:spLocks noGrp="1"/>
          </p:cNvSpPr>
          <p:nvPr>
            <p:ph type="title" idx="4294967295"/>
          </p:nvPr>
        </p:nvSpPr>
        <p:spPr>
          <a:xfrm>
            <a:off x="900113" y="0"/>
            <a:ext cx="8243887" cy="976313"/>
          </a:xfrm>
        </p:spPr>
        <p:txBody>
          <a:bodyPr anchor="b">
            <a:noAutofit/>
          </a:bodyPr>
          <a:lstStyle/>
          <a:p>
            <a:pPr algn="r"/>
            <a:r>
              <a:rPr lang="ru-RU" sz="2800" dirty="0" smtClean="0">
                <a:solidFill>
                  <a:schemeClr val="bg1"/>
                </a:solidFill>
              </a:rPr>
              <a:t>Государственные гарантии  </a:t>
            </a:r>
            <a:br>
              <a:rPr lang="ru-RU" sz="2800" dirty="0" smtClean="0">
                <a:solidFill>
                  <a:schemeClr val="bg1"/>
                </a:solidFill>
              </a:rPr>
            </a:br>
            <a:r>
              <a:rPr lang="ru-RU" sz="2800" dirty="0" smtClean="0">
                <a:solidFill>
                  <a:schemeClr val="bg1"/>
                </a:solidFill>
              </a:rPr>
              <a:t>Система мотивации</a:t>
            </a:r>
            <a:endParaRPr lang="ru-RU" sz="2800" dirty="0">
              <a:solidFill>
                <a:schemeClr val="bg1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152289"/>
              </p:ext>
            </p:extLst>
          </p:nvPr>
        </p:nvGraphicFramePr>
        <p:xfrm>
          <a:off x="0" y="3814082"/>
          <a:ext cx="9144000" cy="2501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="" xmlns:a16="http://schemas.microsoft.com/office/drawing/2014/main" val="161062671"/>
                    </a:ext>
                  </a:extLst>
                </a:gridCol>
              </a:tblGrid>
              <a:tr h="685347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Указ Президента Российской Федерации от 25 июля 2006 г. N 763 "О денежном содержании федеральных государственных гражданских служащих"</a:t>
                      </a:r>
                      <a:endParaRPr lang="ru-RU" sz="1400" b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9364457"/>
                  </a:ext>
                </a:extLst>
              </a:tr>
              <a:tr h="986971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Указ Президента РФ «О перечне должностей, периоды службы (работы) в которых включаются в стаж государственной гражданской службы для назначения пенсии за выслугу лет федеральных государственных гражданских служащих»</a:t>
                      </a:r>
                      <a:endParaRPr lang="ru-RU" sz="1400" b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49863647"/>
                  </a:ext>
                </a:extLst>
              </a:tr>
              <a:tr h="828792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Постановление Правительства Российской Федерации от 27 января 2009 г. N 63 "О предоставлении федеральным государственным гражданским служащим единовременной субсидии на приобретение жилого помещения"</a:t>
                      </a:r>
                      <a:endParaRPr lang="ru-RU" sz="1400" b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1107205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955165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4525017"/>
              </p:ext>
            </p:extLst>
          </p:nvPr>
        </p:nvGraphicFramePr>
        <p:xfrm>
          <a:off x="0" y="1252084"/>
          <a:ext cx="9144000" cy="4206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937305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6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Постановление Правительства РФ от 3 марта 2017 г. N 256</a:t>
                      </a:r>
                      <a:br>
                        <a:rPr lang="ru-RU" sz="16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</a:br>
                      <a:r>
                        <a:rPr lang="ru-RU" sz="16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"О федеральной государственной информационной системе "Единая информационная система управления кадровым составом государственной гражданской службы Российской Федерации"</a:t>
                      </a:r>
                      <a:endParaRPr lang="ru-RU" sz="1600" b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37305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Постановление Правительства РФ от 15 апреля 2014 г. N 313</a:t>
                      </a:r>
                      <a:br>
                        <a:rPr lang="ru-RU" sz="16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</a:br>
                      <a:r>
                        <a:rPr lang="ru-RU" sz="16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"Об утверждении государственной программы Российской Федерации "Информационное общество (2011 - 2020 годы)"</a:t>
                      </a:r>
                      <a:endParaRPr lang="ru-RU" sz="1600" b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3618099"/>
                  </a:ext>
                </a:extLst>
              </a:tr>
              <a:tr h="937305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Постановление Правительства РФ от 17 июня 2015 г. N 602</a:t>
                      </a:r>
                      <a:br>
                        <a:rPr lang="ru-RU" sz="16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</a:br>
                      <a:r>
                        <a:rPr lang="ru-RU" sz="16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"О некоторых мерах по совершенствованию информатизации в сфере кадрового обеспечения государственных органов и органов местного самоуправления"</a:t>
                      </a:r>
                      <a:endParaRPr lang="ru-RU" sz="1600" b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46587376"/>
                  </a:ext>
                </a:extLst>
              </a:tr>
              <a:tr h="937305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Федеральный закон от 01.07.2017 № 132-ФЗ "О внесении изменений в отдельные законодательные акты Российской Федерации в части размещения в государственной информационной системе в области государственной службы сведений о применении взыскания в виде увольнения в связи с утратой доверия за совершение коррупционных правонарушений" </a:t>
                      </a:r>
                      <a:endParaRPr lang="ru-RU" sz="1600" b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83327469"/>
                  </a:ext>
                </a:extLst>
              </a:tr>
            </a:tbl>
          </a:graphicData>
        </a:graphic>
      </p:graphicFrame>
      <p:sp>
        <p:nvSpPr>
          <p:cNvPr id="14" name="Заголовок"/>
          <p:cNvSpPr>
            <a:spLocks noGrp="1"/>
          </p:cNvSpPr>
          <p:nvPr>
            <p:ph type="title" idx="4294967295"/>
          </p:nvPr>
        </p:nvSpPr>
        <p:spPr>
          <a:xfrm>
            <a:off x="3730625" y="-160338"/>
            <a:ext cx="5413375" cy="1136651"/>
          </a:xfrm>
        </p:spPr>
        <p:txBody>
          <a:bodyPr anchor="b">
            <a:normAutofit/>
          </a:bodyPr>
          <a:lstStyle/>
          <a:p>
            <a:pPr algn="r"/>
            <a:r>
              <a:rPr lang="en-US" dirty="0" smtClean="0">
                <a:solidFill>
                  <a:schemeClr val="bg1"/>
                </a:solidFill>
              </a:rPr>
              <a:t>IT-</a:t>
            </a:r>
            <a:r>
              <a:rPr lang="ru-RU" dirty="0" smtClean="0">
                <a:solidFill>
                  <a:schemeClr val="bg1"/>
                </a:solidFill>
              </a:rPr>
              <a:t>обеспечение</a:t>
            </a:r>
            <a:endParaRPr lang="ru-RU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57147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0005568"/>
              </p:ext>
            </p:extLst>
          </p:nvPr>
        </p:nvGraphicFramePr>
        <p:xfrm>
          <a:off x="0" y="976312"/>
          <a:ext cx="9144000" cy="5439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13236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Федеральный закон от 25 декабря 2008 г. N 273-ФЗ "О противодействии коррупции"</a:t>
                      </a: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87503510"/>
                  </a:ext>
                </a:extLst>
              </a:tr>
              <a:tr h="576601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Указ Президента РФ от 2 апреля 2013 г. N 309</a:t>
                      </a:r>
                      <a:b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</a:b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"О мерах по реализации отдельных положений Федерального закона "О противодействии коррупции"</a:t>
                      </a: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95396141"/>
                  </a:ext>
                </a:extLst>
              </a:tr>
              <a:tr h="1177349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Указ Президента РФ № 557 от 18 мая 2009 г «Об утверждении перечня должностей федеральной государственной службы, при назначении на которые граждане и при замещении которых федеральные государственные служащие обязаны представлять сведения о своих доходах, об имуществе и обязательствах имущественного характера, а также сведения о доходах, об имуществе и обязательствах имущественного характера своих супруги (супруга) и несовершеннолетних детей»</a:t>
                      </a: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31489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Федеральный закон от 3 декабря 2012 г. N 230-ФЗ</a:t>
                      </a:r>
                      <a:b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</a:b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"О контроле за соответствием расходов лиц, замещающих государственные должности, и иных лиц их доходам"</a:t>
                      </a:r>
                      <a:endParaRPr lang="ru-RU" sz="1400" b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31489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Указ Президента РФ от 2 апреля 2013 г. N 310</a:t>
                      </a:r>
                      <a:b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</a:b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"О мерах по реализации отдельных положений Федерального закона "О контроле за соответствием расходов лиц, замещающих государственные должности, и иных лиц их доходам"</a:t>
                      </a:r>
                      <a:endParaRPr lang="ru-RU" sz="1400" b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54419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Указ Президента РФ от 23 июня 2014 г. N 460</a:t>
                      </a:r>
                      <a:b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</a:b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"Об утверждении формы справки о доходах, расходах, об имуществе и обязательствах имущественного характера и внесении изменений в некоторые акты Президента Российской Федерации"</a:t>
                      </a:r>
                      <a:endParaRPr lang="ru-RU" sz="1400" b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55740293"/>
                  </a:ext>
                </a:extLst>
              </a:tr>
              <a:tr h="954419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b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Федеральный закон от 01 июля 2017 г. № 132-ФЗ «О внесении изменений в отдельные законодательные акты Российской Федерации в части размещения в государственной информационной системе в области государственной службы сведений о применении взыскания в виде увольнения в связи с утратой доверия за совершение коррупционных правонарушений».</a:t>
                      </a:r>
                      <a:endParaRPr lang="ru-RU" sz="1400" b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marL="81638" marR="81638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79530906"/>
                  </a:ext>
                </a:extLst>
              </a:tr>
            </a:tbl>
          </a:graphicData>
        </a:graphic>
      </p:graphicFrame>
      <p:sp>
        <p:nvSpPr>
          <p:cNvPr id="14" name="Заголовок"/>
          <p:cNvSpPr>
            <a:spLocks noGrp="1"/>
          </p:cNvSpPr>
          <p:nvPr>
            <p:ph type="title" idx="4294967295"/>
          </p:nvPr>
        </p:nvSpPr>
        <p:spPr>
          <a:xfrm>
            <a:off x="3730625" y="-160338"/>
            <a:ext cx="5413375" cy="1136651"/>
          </a:xfrm>
        </p:spPr>
        <p:txBody>
          <a:bodyPr anchor="b">
            <a:normAutofit/>
          </a:bodyPr>
          <a:lstStyle/>
          <a:p>
            <a:pPr algn="r"/>
            <a:r>
              <a:rPr lang="ru-RU" sz="2800" dirty="0" smtClean="0">
                <a:solidFill>
                  <a:schemeClr val="bg1"/>
                </a:solidFill>
              </a:rPr>
              <a:t>Антикоррупционная деятельность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65938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LAYERS_CUSTOMIZATION" val="UEsDBBQAAgAIADWAJktFxt6hCAMAANoJAAAXAAAAdmlkZW9sZWN0dXJlL3BsYXllci54bWytVVtr2zAUfh/0Pxi/V0qaXrLgpHSFsod2FALd3oJin9hqZUuT5Lrtr58s32Q76QVmSLCPvvOd2ycpuHxJmfcMUlGeLf0pmvgeZCGPaBYv/Vzvjuf+5eroWyAYeQXp0WjpP9MIOINQ5xL8o29e/USgQkmFNkT3RCdL3zEgE8WBCkm5pPrVBDybOPY2j5MLxxryVBBNtwwe2vVzZ91wZ2rpJ1qLBcZFUSCqTIQsVpzlZXSFDAUWEhRkGiSuahkyLPTHHOaX8gzrVwFq5C/015M4QPWiaI+rmCEuY3wymUzxn7vbdZhASo5ppjTJQvBXpb8d0ZaET3c8yhmoVUUaVDmvQesym1UTKtALOp1nnpLh0q8wmxSUIjEoxLLY93DDgPdSBDtGVNLxqWEEG0M90TqGhW/K700DtbJo49QeIt8yqhKz7vp11oPeAR6lEKS2F1a2D6VsbyvZ3pScTterR8LfnEqI7GqrtelkOkLaxNx9YOtCqgjHULNwQ0LN5eu14TVCrYWBWi2gSgvIcrisyM153RGVA3d6tgNSAtzOG6sl+kWkJKX8VlrmEOCB0SHBI5YAV91rZeAOPEh0ys4+P/0SPhj+o/pw9tbr/47+p6H03ag0i+DlhhqohtRMQoMZUWlDWjBUZjBIU+XbtLfFhvYq93qoj2okifrRRMZgzoyIaII7dC/YmJbx8AmFufwUawvuV4D3lDCadjfgAO87WoIwV5qn9M1KaXDo6IUVy+e3VAO8ErSFXUyGqPG+6yXR7MKdv/+YK9/6Z1sLuC83o1YdbiMqy0hqRtWgc1EhG0XnYg8ugh3Jmb52U2wOUcd9UMIhie/n+22kyos1fQOvoFF57U5n47698yRA48To5Xw+G4Qz4iGsn681vZfijmdNExHC9qv6t1NxrpRaILW+DkopMFN4plA0ftU2+WGkGEueZ9FYEUj07i7FzNqVBOIx2JkyT7+fjZujuTB9O5mPV+qens7Hd0Dbudn51Aloy7qvsq4q+cK98p7S6050Gq9jBrjrUVCfI+b1H1BLAwQUAAIACAAuFntLMUAqCYkFAACXFAAAIAAAAHZpZGVvbGVjdHVyZS9jb21tb25fbWVzc2FnZXMubG5nzVhdT9tWGL6v1P9gRaq0SStl2g0XfMgkJ9SasdPY4WM3VjQQigRhKtvU3QXYVibWgijVJipK2S52sRsDcQmEhL9w/I/2vOfYiR1AdlIh7aLUdnzer+d5n/Mej068WFlWflx8vlZZrY5lvhwaziiL1W9XFyrVpbFMyc4/Hskoa9+Xqwvl5dXq4limuppRJsYfPhhdLleXfigvLeL64QNFGV1ZXFvD7do43XXvlcrCWKYw6WTN6YJqzDu6OWU61rSq65lx/o63+Rlv+xu8wa8VfonbK37NXd7Cg4by2Vcjwy9Ghj8ffRIYu8t2qVhkhu1YupZjjmY5hmkLhzqzWQ5+9nnT31H4tV+Dhzr+NflH7pEXetzCZZuf+L+IHxsIoR2866/Tjb+Baw9/f1fwoInwLnhdITsy5Jb/K3eTYsyZ06pmOEVm2UUta2umgbh2+Slyb/s1hZ/D7LX0gxCaNwKQDzy8h7jxjgunVCNE7yr+KzLDr0RQWEGpeUPJIc0auqnmHLVQcKaZZalTrKdYkQK4d0Xgryv8FFd1KqPib/rr9CMiaNNjXHsKP0Fe60AWxcMD+smT5pAqbgIw8LBiffcc1FMKy+WfZG4w4vpbSsW0EhMCB1jRKaiWNWsWCfc9LPYIUxkFmCUY0ASSeNpXmkm+NSNrgoVZO+r/EDYQAey1/G1+EYsgyaCulozsU2fSNnA5yahd/hAckQVuEB9T2gDv4hAfd9KVlYlDyE9vw6YRwyYRi8CZM2nOoR1FLd7yv/pZZX6NVe/5QT9r5pklGLybtMhQZ7QpldqQ9CLsSiEWe/62QvWhzAPe3K4FGxJI0gBClt7w/N9EuQhuL6IW/nZ/AVnsWQls1lRdoNWxEgbWikuUK7EUrXJraDK+mr8DiC/9zUT0zJKtawZzbM3WmYDhDcR6Fw31DjAe8j/52yQTBTQDy2nGlPOspH3j5FVNZzlnVjMgO47N5uyw1K1uibeQaYOi94jjgbZ1ioj3HgUSb+TY3CNFyp+XDi0yAy1A+7wGSI0eeIb6TCe2w/RkFQqoaHwv2FbcQM3qQhqlHER3k1s3IdoUhH6gMo0Q2VS1GSQfEq77S4Z0S5jZirCXX5CU3UdWVpYZalEzE4gneYIhRBCvJ8Sb5RfZuEIXz/6n9OwkPihFB2BlP2UZNJW+2dkvIe8/LUsOKAyTIHSdPV4pV5bTLzNMuMrLrdSjXmmg834mWRc7QDAOtuUMeCnirPsv8fSSe+m9hIq/T1uv0Px9/g/0/iC9iVk2aWm2nDNc6vCkpUKBZDHj8B72J4pfhLPbR4EPkvdoJg7YEWhNoFxYvklnj5hyJYKIHM1SMcusG2gI/q2DUzWYw+Sb3lJY8Q/YWY/53/j/mP+bYnl4jogNQN0N+4yGWXHEedmZril3MeidpR1r4ac0zUJw5XxyU0oJIDmTkpNT5H9OuHXPANRMKQ80NIuGKFLbnhHmVxJg7k58SsBBbY5ix8BIdD3B+K+TnHUE6hPIGxWZ+yewraE48UPonrAoytv2d8QASyAKj1e3HJE6277wffex1FMEA89FZ2zR74o07YanXjqrJkdsmrqtFZxsls5CJCrI+yQ4AdWSB+vO+qeqgSah7w8wckAbPpSxFZI2OA7WBW8Jo2b3A0Ez+pmCit/zoSJtCPmSrlvZImNGkMqR4CAK6b/CWF6LTlOSBWDNAMbNfD5wsEfGJGsa/FycAm46lNlFXCZ/zQidGqB6QP4AnJ4xJkrOtEbDw4e0+F4MZxFEknez0FBBLVmsU2oXvDlPn1pBV+fDKgr6y4EVZQw+KvQbTGd/lEb3e3fpPgzNxGp+JJDDlCjqPmjVuxuStPqhu5+lb7IZUyf1lRbeyA6nbiF16f1c0blbE58QR59Evij+B1BLAwQUAAIACAAuFntLiFoiv7oFAABXFwAAKgAAAHZpZGVvbGVjdHVyZS9mbGFzaF9wdWJsaXNoaW5nX3NldHRpbmdzLnhtbNVYW08bRxR+51eMtspbg7k3INuIwKJYMYbappcnNPYOeMt619odh9AnLm1KBU2iJEgVUWnTSu1DX1zCEsLF+Quzf6G/pGdm1+sLxoxRQlskY+/sOd/5zplzzp7Z6PjDooEeENvRLTOm9Pf2KYiYeUvTzaWYMp+dvn1HQQ7FpoYNyyQxxbQUNB7viZbKOUN3ChlCKYg6CGBMZ6xEY0qB0tJYJLKystKrOyWb37WMMgV8pzdvFSMlmzjEpMSOlAy8Cl90tUQcJUCQAIBP0TIDtXhPD0JRH2nG0soGQboWUz7TNWIlSZ6WbTJtYKegRHzJHM4vL9lW2dQmLcOykb2UiykfDYq/moyPNqUXicnD4sRhkS/TMaxpOieCjYz+NUEFoi8VgDEEbUXXaCGmDPb1cRSQjlxEEdi+95ijTFoQBpMG8EVCsYYp9i99ezZZJDbsB3Hi1C4TAG1aa5Ck5CENF/wlbdXERT2fhTuIByumTGUX0uq0mlZTk+rCfDrpU5XWyCaySVVKJ5NMTHUjP5dWM2oqq6YX7iZmu9S4jhV1ZiKR7FLnc/VuJpHt1lJqYqZblbl7s6mudCayidlUF3G49+Wcmk4mUvcXsrOzyWxirq4lMqwhl6KR5rSMQvpaZbsx+WihXMyZWDegF7RkoEModBMD20ska03rUCmL2HCIgr4qkaVPy9jQ6So0HagZtExIacIpQcWmeW3EFJ7vSh3OBwRiUDBh3Y0OhIXXPzDa5HvEN1/3qy3NaNiM5goWtW6Yfn/fcMh/dKgz/UuIRh/wRpfCti06ykUHrqQwMFSP4eDISGcWl1iLYkpxvgCdjtYaVeNKTWrRMpsyhF+jnGVoYWBJMUe0FC6SoIMbfgfPLOvmNAj3K2gR0tmAqM+WiIky2IQHh05hJ/IhhlPOOVSn4oExHUhP2Do20Lypw5ONoJnMhZ3JF7DtNOVvGEPeq/Nx9oxVvXX2zltjVXbM3rAD5rJD+JzDletHype8FOFnVvE2QbMiJf2KnXIL3qb32PsebLxFYP6UVdhbdihnDqhygG0Bci2I58LbM3bCffc2vB0prX32Wlg5EB7Ix+cX5oKVTW8N/m9LabwAdifC1qH3Hdg5kdFSbxehC0juAcTK25CS/QnYbyAgce59A+Fag7BVvEdwfYxYFUGqtFCVTpoqaJ0D4g/sBFAr8Psc9hT2km/vEUCdSQE940reBqcD6YvYu3bAsPYa2NahJZMVwJH3LWABPnxcBJtfhVSvsr8E6AFf9naQXz+QhWdc1lvzF1yQhEQBxVrEvPXanSPQdwUp0OH5AULjshvC7XNaEH3uC2C8EXnpQo5tBZQ4XQ77cd0ilDWCTXLZGQ+TK1aD0J2zCuwlqG9yTk0V1SuZsqfekxA2IFepATdubwiMRAhaXYFCWRcwWzzCQWQDmjWffNg6Evh1yx/NEqkp9YtbN0y5Q/TfD1OehtxyLc+2AE4+GsjfYJdnWhXSwPUzuSVl+TInvt7Sn90GZG+7u8iKrTsUBXnkt0y+3DaEHdgEkT/kYtCxYVMedVG+Uk5vcI7eDocXHQQkXPDeDVKgOQbSj7lAvkbhvNnPiiBwDIlTaU/CZ7LmPQHXT7xNqdD39Q8MDg2PfHJndKw38vfa77c7KgVT9JyBdbM2Rk92PBlJa7acwq7Qu+RcdYXWpacrab3rW7xw0pLWbHPektZtPXVJK144e8lpXnICu0K5wzksHL8vDqbRCJ+b24/R4tTxX56i99lz9pI9hWn6JduFR/SPbFdyNtyFVvEbfL9if0r21n22J2y9YH+AnT1JraeSw8Uu+1VyGt6THtfrD4GGcallOvIeyw7hwVB3LEYZMYaLJyAfxmB4CUatG2uWH6Y4r1Ej7+Oo6dfZh6kR2Wj/O+3hf+O5fxW+xmp6bxW+Tml+DcvvFHVTL2IjY0Bkwne38eGhvmik/a2eHkBrfhke7/kHUEsDBBQAAgAIAC4We0s2Nb0D+gEAAPUGAAAkAAAAdmlkZW9sZWN0dXJlL2ZsYXNoX3NraW5fc2V0dGluZ3MueG1snVXtbuIwEPx/T4HaB+iVhCAkDikhICpxBzr6AibZBgvHjuxN7/r2Z5t8AIkLvfgP3p3xjmdtM1VHymffBoNpIpiQO0CkPFMmUscGNP3xkFJF9gzSqEQU/GH2OAoDbxxOnyykAz+Id5ANdrmcL0a+E/tRgGSUHw0yiCJ/6EJyIXPCmmVjLw7iiQtsFOwYTWFNFS4Y5MBRk4aTIIycFQqSQZRpmGc/J4yRjz1JjOJFHE6e48+A2giz4vN3M5xAUZTFlnBgp/JjL3T70IJXQFLdL+NcaIaLoYBBgpBu/seUmvx1osbvidwauSvTjxeEPNK+ZVKUPDWnaDgKgrv4hvoKf/GXPQO3N9xDNZu3p9F8XyHuKgNMYwIv9O4i16TOnj8/48qYrH4SeQSpbqpFre6mF3go8z0nlN1xspHmoO8iXCj2PT90318UgiEtLhg3ipwYryfxi7EZbmwRCX3htYfyssTEW/rnxlQ/z5+wKVJkYG/K1cv2ThXV79kMZQnTp3p2yqmD+LMWmZi9EaZ0tpnbIv1LasUcpWB9tUiJYqW7WhVrpm21TYnWdPuyVbBuvMXP51XoTGETa2FbCUrf0/olPlv4OtNyfoMSpUxAdTjXmZazLBlTiQTgHVInVTWq3yzrotbV37EUhE1s+BresN57J95U6C6kNZm/u39QSwMEFAACAAgALhZ7S0qz9SCIBQAARBYAACkAAAB2aWRlb2xlY3R1cmUvaHRtbF9wdWJsaXNoaW5nX3NldHRpbmdzLnhtbM1YW08bRxR+51eMtspbwdxCA7KNCCzCirFd2+nlCa29g73NetfaHYfQJy5tSgVNoiRIFVFp00rtQ19cwhIC2PkLs3+hv6RnZtfrC7YZowQVyYDH53znO2e+Mz6z4dlHJR09xJatmUZEGhsZlRA28qaqGYWIdD+7OHxHQjZRDFXRTQNHJMOU0Gx0KFyu5HTNLmYwIWBqI4Ax7JkyiUhFQsozodDa2tqIZpct9qmpVwjg2yN5sxQqW9jGBsFWqKwr6/CHrJexLfkIAgDwKpmG7xYdGkIo7CEtm2pFx0hTI9IXmorNOM6TioWXSEmXQp5hTsk/KFhmxVDnTd20kFXIRaRPJvhPw8YDW9BK2GBVsaOwyJbJjKKqGuOh6BntW4yKWCsUgTDUbE1TSTEiTYyOMhSwDl1G4dhe8gpDmTehCgbx4UuYKKpCFO+tF8/Cq9iC7cB2lFgVDKBtay2WBD8iwYK3pK4bSknLZ+ETxGoVkRayK2l5UU7LiXl55X467lEV9sjGsnFZyCcTjy0MYp9Kyxk5kZXTK3djyQE9rhNFXp6LxQf0+VK+m4llB42UmFse1CW1lEwM5DOXjSUTA9Rh6euUnI7HEvdWsslkPBtLNb24wlq0FA61yzIM8jUrVqv4SLFSyhmKpsNR0KFAGxM4THTFKuCsuahBp6wquo0l9E0ZFz6vKLpG1uHMgZ5BDzAuz9llaNg0642IxPQuNeE8QCAGDRP03fR40Hhj49NtuYe88M28utIMB2dRqmgS84bpj43eDvhPT/an34No+CE75xKKZfET5XICV1IYn2zWcGJqqj+LHtHCCiFKvggnHWkcVK0rDatV02hTCHuPcqauBoXFpRxWE0oJdJpaNCS0CuLVocbJMjZQRjHgW0IjUPd8w6MzvXxRsew2HQa1YGduPkqf07q7Sd+7G7ROT+lbekQdegyvGrxzvIw9y54Iv9Kquw2eVSHr1/ScRXC33SfujxDjHYLw57RK39FjsXBAlQHscpBrQbzg2V7QM5a7u+XuCXkd0jc8yhHPQLw+v1EHomy7G/B7V8jjJbA747GO3R8gzpmIlzxcgm4W3AOolbslZPsLsN9CQKLmfgfl2oCyVd3H8P4U0ToCqXRQFRZNHbxqgPgTPQPUKvxfgz2FvWTbewJQF0JAz5mTu8XogHwRfd8NGNbeANsmtKBYARy53wMW4MPLQbD5dZB6nf7DQY/YsruHvP4BFV4wW3fDW3DAEoQCjo2KuZuNT07A3+GkwIfpA4xmRTeExWe0oPosF8B4y3XpgMZ2fEqMLoP9tBkR2hrBJjn0gpXJ4at+6Wq0CnsJ7tuMU1tHjQhK9tx9GsD65KoN4NbtDYARL0FnKtAomxxmh1XYr6xPs5GTB9tEgrxueSNWLLEgf3Xrhin3qf6HYcpkyCI3dLYDcOLVQN4GO0xpdZCB4ym5Q7JsmRHf7DifnRZkd3ewyvKtO+YNeeIdmWy5awn7sPErf8zM4MSGTXk8QPsKJb3FOLp7DJ6fIGDhQPaOL4H2Ggh/zfn2DQq19jyrnMApCKfanYTHZMN9CqmfudtCpR8dG5+YvD312Z3pmZHQvxt/Dvd18qfhlK5oRmMcnu97wxH27LhNXeHX4350hVfPW5Kw3/UjXroxCXt2uTcJ+3benoQdL92hxDx73KSucO5znwrG6MuDaTjE5t/u4zC/PXRMw7mPMg4f0hf0FX0GY/Erug/ftT/TfcEhbx96/g/4+5r+LXhIHtIDHusl/QviHAh6PROcEvbp74Jj7YHw3N08zVvmno4xx30iOk3709kpn0n4PM2/ythUBVOIPzPd2Kn3cbrsGmLvevfT+qq96+36SrGLlu1DNez/PgfvXfCop+3ZTvDIof1R5RCstz/5jQ79B1BLAwQUAAIACAAuFntLf8O+aYkBAADbBAAAIgAAAHZpZGVvbGVjdHVyZS9odG1sX3NraW5fc2V0dGluZ3MuanOVlM2OgjAQx+8+hWGvHnYtYthbWSBush8m+gJFRiWWtinFaIzvvpQPBSzZ3fZCZ34znf/Q9jIaF8PaWOPX8aX8LtdbvVYyh8ndtjfYuMEmDDZpsJ20bUtoBqXtOqlLEb1ajtQM0h4XJxmJKMRerhRn2mk9zbCD5thqq+BHkG0kDN+Cmd1BzgIkTdihBhzPs6dtgHGZEtpO4iPf8d02o7dZ0SSGjyRTAYUUmKrYqetgr5NPkB14u8qLytHxUnKOyKauJvCx++L3/YWkOv7lWc+On4tcLAkDettjjnBX0Z1ZAIkTVoMh1rMNZkBhoyD+/oe8JubPfIFFRC51TQvdx3cFqVd0YCd5zuL6z05njjMYpiPWcFJf5Z8aFGOI0MKag6HHb/yqFld31kEYDcY0rEnP4ynLdLuyTyIPILOhklRRwpA8tc/TiJGEDp8tlaRQnHToV2MjG3cvheKcqkT0QUPKClzfCgvmenYR4fHi8hRNkA8JXRTaodW56ap30+8PQivpsXliqtDR9QdQSwMEFAACAAgALxZ7SydHxcl/GgAAID8AAB0AAAB2aWRlb2xlY3R1cmUvdmlkZW9sZWN0dXJlLnBuZ+2beViT19boo5VS9VhOVUSrwteBqgyJViuDDJ/WSiHMEGIgBGxPpKhJQARkCFFbDy0q1AGiMrWFgBBIEDIxJU6IEklahkQIJAqGFEIIBBNIQpL7xt7z3XMgvff+ce4f3334g2c/vNl7rd9ea+211n4JP4QG+61b8/4aEAi0zv/Lw+EgkBUYBFr53TtvA09Wayr7gGFFSrjfIRCFt20c+GVVwsGggyDQ3YK1C8eszHOSvkSkgEDvPjT/rOjE3fkbCORD9z98MPIsSjEsomISUZtyjCDwvPWdWFgWXDFRGxRWHdtf0tLx9yLs+weubLuQ9w5j9WGP739JDFt4SQ37NemvXqn3Dr9T/zGNcaT4iVXaL0c+33f/0TcjpMcxajauyFCqaN2uVk02S9RTHrL36RJ+x46TFA/2aENCd1emoOnxzdFL7JF2B/ZKAA70fEOHo3lsOJAHNY/x6RuJ5vHe1E7wCmA8NxyGfDOxtYK1yjym+SWvNo+T+SPr3wjY/n8rYPbJiGoD5zUZzjEoCbLzSr2xoMPD/Mm5CI9oZI5sbuFFf4HpER+FN1hzRqfnr3M042STlmOc6/djKyqS7c1zX2yk4GvmZT5zzdYJsQKhRDfJadZVmybdbBKOMw41dfEUiNtqvLfpIwf9/DHK+NpfFZ6wawxZQb1wTO5+AiESPslUJNc3xeL02SJjlOtJEhaPESn5Rwzj5fpHyuiozlA5KZUhqk0l76bIemfoo3eENb7sweD6GFGNUi5PM0RXHx+cU7PaxaJOUj4T08RWCusxONmKP9hgyCh/mCNaz8677/Qo+jyCkaLOrlGR82ieMU0BlExK4QlMDL2t8BfYIB1dEE2t7+07tb33SaaaHsAyLcQZ5d/KmDqCX6IcMwcrkNPvKE9y6G3GdepMmnqwcTAOH0f1x2P0FLSahaEW3le4D44ez1rAHKDzM5EiJ3owPk5UZ2A+uIvKzWRjyPZM4XE9q4/zkmOYM83E57RiMdQizP8ktUcgo2bgpKO2aNhX9K8oTNe28N+iSIOM1y6wTPqn9QKcozgtBiC0PRuEqQi4f1V9gjLmoMF5Rm0W7NHoKYb+HHmy7UURWvSAWmNgNkfjWql+7WUGdq+GyeDqBxTsntHB9GimN3bW7LUkJ6HnaGMAJwocNQD/IrYwilSGs4pyGuxJqZ+v7RStPKWfD5PDzsMlQiP55qmmCjldeZ12BZM8kH93gMdU4Og9NN65uq/rexp5fafkghSRNm11WrTmzkgjo7WUiqdLDZMaSSMeSU3cnqLgxDEZEl4D5h+ajZe5UUhYIt27IjnmLGZtW1VXS9Sjz+o3kztFgKcz+zJtnKePCMidn/lmPUYfeFylEfJYdc25mHRyaUe0fryA6ZG2LUifLhzVpferPCv2ukp8wCICNKvN+y0aGysEoFBcjfKk3Bzl92q2uYKZHfCaQ3W8IbKM/OxEwlBh5tCaukgandso2n8yJnXTsRgUN9qD4dpjT0fFvaBz6X5CUZnHc6gpn4Ha/rU3RSGYg430a0RGBvEKU6uL5ooCY6oZYfz+0ai3sbL87X4RVLjIL0acX88WzGEyfGMKRPLYAnmqMyZDkdWKrfmK5Yr7XzDkkhNfwHrBGMqFet5fT/Hhd/t5m+vUjI6opmGUbVb9UbKSmbBVMCtSOjBQiXw3IQJ3YK5hVFGOk9MvUG0ZpPb9JFT5YEKMQCCyjxjAcgQhXDOCaUrBodo2fgbn1h7GcOV6RU5AYRUsVBCIl+R1hevFlBgThVHnzTS8ObX2QjrEVra29jn5AsQ1a0dAQuobvqAwZHD4m+xwT7sTvKOf1Au+ak6r52ZD/11J588ElEJ01yDaa85v8o932P9rdf8/C/iLLTFuoSPuLyAQB9qV304DPH4S2ny3GpATHw08uK3vgRiAuum+ufuqeW0VafI5uXnj0RWgo73f5EcCane7ojtR3aR7a0D3bh9JqQQUnkvcdUBzAmwVBQIJ9t3+yBZQFQgduAtP2dWwEtRQ9du2mv+SDj1vCzr32ZWxL818veFpk/3INXUgUF3iPj8nYGs3ixq/po6Fx1uB4oMqPMKBTd2j3die9RlxJeD7k+8vIy0jLSMtIy0jLSMtIy0jLSMtIy0jLSP9t0aKN5VlTtSQE8oy3rafENTHzLS/lfRs0apJqG1o+tRQc+ZMhx0VlaOVkoWoLMV5/Zzy8z7xR3FGaVyOugcKifWeG0qBh/gazmQXrNi3CK/BBhYVFYZw7GuVGLBnT6lRtR/OamXlviX0YnH6vcFFVC+O999KTq1COpUFeJLfzVR4q8aKcY/nwrp37j4vXkQ3dNnpx4lTLHZ8rWq8Hx7nXYLXouM06N0kcQyVY9SJ8p4xxZnyafbp1R6/Xv5Xw96TwhK1j7fi2upDa6/5I556RL7Hdt0tn4RKHUMXEzXW7h4sKloDBZPEJ7ug8ScXOQRcPbUZdTHMuWAikBW5+37zKQkh1aOZ3/YdfZEz76EjD0Z2hNkeSU1k9VwrbvSeVV20Q32vhMevW2SypC2pfjKNx7cBUGz08Kpa8SX1XavUT5Iy+StD2Itixp0DOHBs2qMItrGf1FLz5QXooPg3MYLYQFkysTVdac9Lcq45fKH4V15LHbQTL3BcEl48MvghHvC2jdVvztS29Ws/Zq1WX7VSs+sKdrPw+rRs08oQxmLJVKfvJhqHnHLDM1a5obOa51vFasq80ars1OJtoVIjylo2MitV72DDncHyvUd79XZnGxebKaP/SshE06ph/xLvE+UpCLcrg6MypGALV20Kxas9SpIyl4pdjbX9PBWBdcp/8QnmErdFj8+0kdxwctaP1pvKgfBNmZ98Tns3yXvJQpkL+KSID0Tvz09qen7YAS88q5a08Hza0pWobN9nZ0evuKUhkOzXPdCCtluw4ddO9Wsvb/3Xo3Z+1tMvGWFVtJcngBED4Vcz8lY2DSPa2FMkVh1fVPe1E65dLXg5e8wh6qsq9fnkJQTVLmDynUzdePVoztEQ25upgmOZVKRfFmHqZ1bdhcbCovbIr6owoNHFMdkWDEM6ufrXtmUP7YWQ/9I2PtLI+w9sAqEoKlQgdJNkz96fJbFxnWUMKwvAsGQEMbda8XnLD92ptL2bcbWsukNsvOC4f/oLqokwkeIuP34Idpwh69WcswC8Eyy/3OLZBMY4BAw/+6Q9nTL6SR73ao/qJi0ofmjRCS0R7srjtlw/M7h/X7pSfEVZKmedSdZONvHteT/VmXwnZp2pMdFFtNj/Wlgv7XDjTOCtDaNFjhFANMo3dpC4jzJuZBZUzvFSkY2sthQZ7+e6UyTppMkhUXSPhcn3OvIGsMhOMncf5/G7A9PllpkzDwp+WRqJ9DEtzO7Y5Qod9NmNLf6oIOwPJV90OE4WjFyDnq3eSEz1z3J2lX86c2ab8KpmxWXR2JOvzS+tAk9mhCWv1lewXq0Xr+5AGzhJXT2NlQbQKMNDtflNvEajIpEPjDvBzd+12xFTExZ0pp/6Yh/1GhMq8SsszfK2I4p6VGphXIG+rFBjbUmT5ihS3JIqbxhOKSxyVNhtZnZf7TS/erspUP0ysl7jl/zUcbKeVdejAtIdPjRaMErjdxZq1lkUFYkUpIHDAOsS4of2+9lXvDmy3Et50OcOHY7EBuJII2Nm8CR1u3g21XqmM0NS8GUnyKKgUKSYjdcDKYbo5Ar1fNeStKTeDrTCZDToc+cy8e2HExE9dy0aqtgFrO/5FKNH9sxY/twJrBS3Z31NQvt3rrIEg/2FVTeXhi9Ct3PkTa69+/mu2+0sOZb1t+QMuaCeTERljj+Gcq/l21iyJbKWNQnlAqb8DCsP79mz0hISdCORvgAwtQJB5BlscfNTI41F7Qsqbu7caVti1k5gXpTFebwR1UBCOT4mUeuulEZAO9da2iEPhhQ3pyQwSejxAjtW2T/Fty2xwdcc1ds60IVF1HbN4EtDFmBzFi9IZA9Jwou2ZVx+kyNcIU7gY4SNROSDmktcWTkhZ46EHmC/fU+NSXm1500qoLfdYX1nCEOeXg2kHyZJCtTB9xLmfiFsPycfWEoUHPYmACaAYsXKNKiFNsoB3e0xzcftm/7l+P0DL/kSV2Os4z6Q7AK8SLWyeOxKRlSFcJTH0J62viw1EMtXUrJuoNZaMtruGKRA3ygu7z5QQ3MZp4MeW9hEQcpjdOwmVEKMDy/rdVWlcKUlX3sFJyPMHcz8gpj0JzOwydrgQssYP7FWHT+1VHMeNP7x8uT//eSkvBFVh13cZb4Skel6LtlCmAI1wtzETEwNtyYPoP7EOyVAlcIMN6fsAEsqjKkgSsLSsHJHJyOwEvb2BM1x/fsgoSUhLSwX5Xeq01ltFk+DbCcYWkicmxq+NJv1qwMkydsCbHMeV/W6N0TJaAv8kwOMQBa1FxHHj563tNfmS9zGTtWn23dYzFqHgQ0Mt6SqRy5BHqtxhzyPWMwjNSONXuq+iNZdkN4Zi5UGuomIhkjRnvstLgd6hcgMhFJJq4f6d1r9SZY9NSVu38pMXz1+1qLLgjYRpVVd3DMuFlNA1SXu6Q2Afou1oiF3pBFoyXZggSqwx3I53UiUahSiZL3sR43NP/PNtCtN0wdNLPRTcx8TDngsywnMJXVxabh/0vSPthRiVsY0bzYDKCosaoS/3urxkmZzl7kyA7sZry73OZlxS7N6acP0RpErmOvB5dJ8l/Y4RMBzz1OSETwYqgqo/EtaNbO9xIBFzPXILi57z1RW1KDNbuzixhsKxGfbBiC6+iJCSmltgXqQJViP6pZVrW0RedzTXapPMQ6b3RbdKmWpeSONAWVO1T0aBLx9x4QBFhy2ClXLcoGhBMnVo6x8GsZylwbc6RwYKU+/+sEg2kSEtL8Oz1YiO4PaOOY4KEBHDn6ylBhozsylI3k+U8YrZdkIzug1iod6eSQxVhK5x+guRQ/aL10EsQULZybIVPsurh3q7AfY8s+8gRYtd0SVHDBTX+xVkQ4cLNHKJVvXkh5IW4DbXP3nB2EJAyR8Q1HarbOxH6I60jL5SGEQYePB0rCSfPlN2val24tzQlLIXTVpT5v5LZW8UKC7F7+cDenVox/bi+GwZ9VfZ92krbO47HikP0yKjt2PShD1l97qNZ49DZxO+bTESAfuwZP8YIWC9FdOcMYtgbUlYLRATuXk7Ky77dQAVB70pukuZ+o2n09/MjB9+x1Hust4r+pVjbydQZ2IifVa3WU+DbzUXFTej1Apt86pQZw92820vVlXwWvzlt4qCspUiit12/iYDER6CGGqWfYuvzrjhW5x8C1MYF+ILvweWdtWu3c3+cnIU7jDe6Gk1EyIF8Xpnd6suSqYP8JNUQN91Xv6xcziO7K2e8h1C7imS/1abOEyl5MqOOp0KR5SiwxRxr54un9RIBLD3Db4X3xv8jz07rGgpfdb61eRm+8HkYvFlXMu068WHznunb2D4Ymr3BRAGpjxXuulXbyv0+awvPQRa5f6vbfH29fUHVt8KZfVVJe1tAD3OJcfX3ziNfts74ylWXKgH7titR4ZjZ86kVmwUr55MQeZvzHwi/XIAPypg5m4lSe3LPq8+Oe2V1U7Xc8fXyQYGxy7f2ovpLlSVpYFZtudX/xe51537VYNS+Qu01DS2+UTQO7JVx6Mj13y5oSJHfYccpGSiKi8jg1IeGl3DIl1IPctm72LjK2PSHgM1EaZuUdzL9llLQwjfuvsfP695fdpy0jLSMtIy0jLSMtIy0jLSMtIy0jLSP99kaJtQOfopKHnEX888AOB3C/+/MeXj19cW/7CdXw6+3e8w0KRs9ku5VotJ+vHohWge6lmce5bzHOrfwEkvfibWU9Jntmt180qkpzM64PfvMir+T9PjnttqzRM275BLfu37nXyudLwdxxHV0iYLqCw5RUEJ3ACj298AIk1TJfruclbQElNTqY+/oRkvpuPMlSbVHFUHz3VNPyBDV7uoBO7869DAb0NEbaDMfEQB90ThyspyBDbIsVnMNTKe0bawuwtwkwM3MH0tLxVd4Az7wwvN8BNmgmm6SGh7WgGgrCP0vg6wvTKjWLsitMXJx+HqW/TXPrJ6MRSxA5nsOggzmb6uW+lh9r3G7L4qGTuLYIP+C3Q8yY2beG+r6ECrszhu3UgKLJ6qvGFjLBCJ7Wm1qvWgzSkHB+T1kFPhs9xVG+Vm5oNV+C4nH5rqlif6uDhRfhh/V3j0aHThyISzlUNQL8hnAniYh/gTLkSbSyVHxWdIHiaxz1zTiTLH8DKbgxqyNtSPfeApoOvBnCdRD0uKVOEfredkBXx1RMJsyELfZA2RbPuLaw34YcR1QaC8rrNp4DgrKqBFBFq17UiyXf6OO06mzYZ3sGjZEsrvr7Hsyk4Cslg0Nka/vamUl96Tpz6MTluVc+kx5v/spqoJkxtgJfPk+K8s4fB+idM/OvpbO3VAvwChsvI776C/agmlbCwI2c/WKTzjjPVwwkj1oTXE7mmyTgf8wK8g+7zXBnXwTjlcFbUWJ/b3c/w1bX7quIR3mKKNch5AJqIuCU1/ycXa/JmtDIs49Wc6byyWWfyMe6F++pnOWdDC3qHmtVSaVCZ/wrQgq86pdn2RurTND2rRDEre10TQhg76PO85XVCPg7KvXYcG82tF727u7vbE5GsHZN9G3e97MDx1tKIE5DnUZ+9Ip69jjPI+ErmBYLtJdPrcsPYt3Era39dKDfJCb47t58EWxm+TqkQnb3pWXZ1RIUjjBCpPho7girURQCxU7PKqD0zcNNL35xQTwHSCVLQDQtDcGjZcocF8cNGztwcQfHNijWgkFrvG0WFrk4OCxqOqfTbfSmB0muDR6IFtHKtIll6wWhTQewhEtW5U/usQchgQyB2uPuhfXkvlaAr933ydgzR/HfSxsrm4j5eYH2PqphjKCiVupf/XjxLs3OpORAeOzIL4cxm5UyHfsJQxvx2tEC/d0tt0kI931hsnSKZMzhkvRq6i/7oSE7znaYPJ+zyNHjnD+TJhmu/BTwLvzgaYlRz1PGUnC0ZfUiqbWXiFpBXzUTgBe+SRMQAifLkzrbTwyOqFo/KRMLzQC74YMZqkD7ct6DAliiS8X7Gvh2p/500ELGlOSSwuD58tsp3rKqwKPXWvDV73MaHdYOQVVI9fVhSskNBhet9ZbI4xt4PmPx+yAoF8XxU8P5y/ZDs3Ti5NirJvvgAYzJsIpDrWfGhqyiAE0jb+7FIqGgMMYzyt7EFs/UvvPYLW8fjUKAXPcCsFqdK6XXv7Co01ylx4GFkYkaps+9tXYU0qDR5wBz6vhMJM0GbiBKtt2/S804BNVsVkayJ1BkcMZodORMyG4mkb12NaOAnWLQg6Prguo/1o14XHbG8vR/WE9Y0dUgFzXlcGvbTGCT2Cq9fFh81gIjTo0HTlTox3+SFvVUJpmuLlPOjyVPXoqP8udcUMEdhGPxYX+ejvsL3E7WOhl8LFp6LjAcqt4BeLPxBgsN351JydLjskYby0z9kCzSpgL1a6+CJ886mFw7tmK1E1RRVW/UwVsIkoWuE431bTtQUz35MN2Xe7dVVNwhHGsEr9DiTgfAI3Q61Jab6ZxYWqVP1XiCvcbHuNq5NZzJN8E+pnhK85LYffESJQfKGnlUHcHUDnNye03qP8EIbjlbETtoAFEbVhMxMROq6Pxii5SmNRnI6RzbX2RyRqPc8fsBUE2J6PED5iqLQiCjO3zHKZxDSKQbNRRE8KpLZC0+7yQZq+S530uaBnPaYZdxVyb1L3l030sDZw3vY9ch8Vn4nHVIfmxjzMAz7yJ997+ncWCYRW7WVkdGiAdWdZt1Fko9f7/aOFUf7i+MM5x86jrhWD53JyBgeaZQW01xqfCOjNj1/6OASkaid4ufO7FsLKokzBLLHR1StPkDiMNzgTI8SvHkl4SLhHgyj/W1fHTFnAiNyL2RwPJsa2RLxf6rWUzsE19xkNb2Jpul001PyCT5/+CaTWzW4LmniLWXM3aPlK+iGiz/xIr9xTOgWTlaM5bseGPPkIGnFM7SmDwYh76tZvBt3mnaJTuF9YM4eJ9mGTwHwM0c+AdVV+QhPQ6TS1Dyu8fh3BT2Nh6Xf6rSSyoGUiGignvTxpRgEwu0o1u1bj/RkxMBPvP11+FOwZDi39hFU7k3p+sDgk4XRJOS8tLPZMdqeUbVhZtBYyxoqKuqvxiv0kCzSs3A3WSLxosTUZeP1zRXIz10da2ZtjfKTzh9DS9WsWMEang59TO8RZlOc1df4qiUh9Iau4xfe93UX7rKx/Pw73CdMbvR9BOccrXh2WzG59ZIQPdrOsAfV/Q0iRUsLf4Ny5DbVwuZdIcOXq1X/Ceku62XQ6v7DuE7yWhEABT0/rxsYynsaZ3qdYL/QBia8KsC/DHwSsYlYSK8tHxS7zNy87a2+kjyIFgS1NGUU1z9QlewYpRvwCqVewCwsUhpacD761efa0Vheyg/cByGJWY+lB/o1l6Gg+KEyXlt2uJokzRLPvZSoPYJA97rvlPPrb9bZJ8T8DktmxOasST2SwLWqcConYUoDbK/jM26N8X5WKPdytBDOtPrvAVzVI0lJNWoIGrvpXaDpqGlb+NVvaPfYxom//KBpMXJ6woNXnWu/U/6bTevXaXoP40PCVOeoaourHRI+KNillqJve+QqODOfQLkqIB/J1mIW0JC11iD3QkyGNj1nhujrsBl9O2J+cI7AfVkgM1ujuty4tdz9VbkTRATbobYeatkTaNjDzMk3lQFJQCksVn9OGOuk+Biv+6arueULajJgOF/f2uMnGAJ/kScdk3GrqPxzZ9frLWcWrhECCb/geG8BRRoulW6Nm0mFz/HnO8X9kWEI6vjWOG0OyRE0GVr6fZQU3XKNWUZ2PhmitR5mssc+z4X2kD/OniX7TL/j4PVM4JkYIwvV1wk/dj2Q+7oFhx/1YztT0t/9o4lKqwh46jQhnmUXeLlvbYw8huDDrhIFo/tQBLmcgsqanUO1z9gqTRz4Xs6wo2ma/KY1i4fXbpPjnqW4i2YuJHienv13Na287PkJEwjncZUc8uT8FvMj/y+CD1MOxV/4H1BLAQIAABQAAgAIADWAJktFxt6hCAMAANoJAAAXAAAAAAAAAAEAAAAAAAAAAAB2aWRlb2xlY3R1cmUvcGxheWVyLnhtbFBLAQIAABQAAgAIAC4We0sxQCoJiQUAAJcUAAAgAAAAAAAAAAEAAAAAAD0DAAB2aWRlb2xlY3R1cmUvY29tbW9uX21lc3NhZ2VzLmxuZ1BLAQIAABQAAgAIAC4We0uIWiK/ugUAAFcXAAAqAAAAAAAAAAEAAAAAAAQJAAB2aWRlb2xlY3R1cmUvZmxhc2hfcHVibGlzaGluZ19zZXR0aW5ncy54bWxQSwECAAAUAAIACAAuFntLNjW9A/oBAAD1BgAAJAAAAAAAAAABAAAAAAAGDwAAdmlkZW9sZWN0dXJlL2ZsYXNoX3NraW5fc2V0dGluZ3MueG1sUEsBAgAAFAACAAgALhZ7S0qz9SCIBQAARBYAACkAAAAAAAAAAQAAAAAAQhEAAHZpZGVvbGVjdHVyZS9odG1sX3B1Ymxpc2hpbmdfc2V0dGluZ3MueG1sUEsBAgAAFAACAAgALhZ7S3/DvmmJAQAA2wQAACIAAAAAAAAAAQAAAAAAERcAAHZpZGVvbGVjdHVyZS9odG1sX3NraW5fc2V0dGluZ3MuanNQSwECAAAUAAIACAAvFntLJ0fFyX8aAAAgPwAAHQAAAAAAAAAAAAAAAADaGAAAdmlkZW9sZWN0dXJlL3ZpZGVvbGVjdHVyZS5wbmdQSwUGAAAAAAcABwAvAgAAlDMAAAAA"/>
  <p:tag name="ISPRING_PRESENTATION_TITLE" val="law_project"/>
  <p:tag name="ISPRING_FIRST_PUBLI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1619</Words>
  <Application>Microsoft Office PowerPoint</Application>
  <PresentationFormat>Экран (4:3)</PresentationFormat>
  <Paragraphs>93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Изящная</vt:lpstr>
      <vt:lpstr>1_Изящная</vt:lpstr>
      <vt:lpstr>Нормативные основы государственной гражданской службы в Российской Федерации</vt:lpstr>
      <vt:lpstr>Презентация PowerPoint</vt:lpstr>
      <vt:lpstr>Общие вопросы</vt:lpstr>
      <vt:lpstr>О стратегии развития государственной службы</vt:lpstr>
      <vt:lpstr> Формирование кадрового состава </vt:lpstr>
      <vt:lpstr>Оценка и аттестация. Профессиональное развитие</vt:lpstr>
      <vt:lpstr>Государственные гарантии   Система мотивации</vt:lpstr>
      <vt:lpstr>IT-обеспечение</vt:lpstr>
      <vt:lpstr>Антикоррупционная деятельность</vt:lpstr>
      <vt:lpstr>Законопроекты</vt:lpstr>
      <vt:lpstr>Законопроекты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law_project</dc:title>
  <dc:creator>Windows User</dc:creator>
  <cp:lastModifiedBy>User</cp:lastModifiedBy>
  <cp:revision>48</cp:revision>
  <cp:lastPrinted>2017-11-30T06:06:30Z</cp:lastPrinted>
  <dcterms:created xsi:type="dcterms:W3CDTF">2017-11-26T21:00:58Z</dcterms:created>
  <dcterms:modified xsi:type="dcterms:W3CDTF">2017-11-30T07:27:55Z</dcterms:modified>
</cp:coreProperties>
</file>